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3" r:id="rId6"/>
    <p:sldId id="264" r:id="rId7"/>
    <p:sldId id="265" r:id="rId8"/>
    <p:sldId id="269" r:id="rId9"/>
    <p:sldId id="267" r:id="rId10"/>
    <p:sldId id="266" r:id="rId11"/>
    <p:sldId id="282" r:id="rId12"/>
    <p:sldId id="283" r:id="rId13"/>
    <p:sldId id="270" r:id="rId14"/>
    <p:sldId id="271" r:id="rId15"/>
    <p:sldId id="273" r:id="rId16"/>
    <p:sldId id="274" r:id="rId17"/>
    <p:sldId id="275" r:id="rId18"/>
    <p:sldId id="281" r:id="rId19"/>
    <p:sldId id="279" r:id="rId20"/>
    <p:sldId id="280"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shiba" initials="T" lastIdx="0" clrIdx="0">
    <p:extLst>
      <p:ext uri="{19B8F6BF-5375-455C-9EA6-DF929625EA0E}">
        <p15:presenceInfo xmlns:p15="http://schemas.microsoft.com/office/powerpoint/2012/main" userId="Toshib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11/7/2015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11/7/2015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5503" y="270457"/>
            <a:ext cx="9905998" cy="840346"/>
          </a:xfrm>
        </p:spPr>
        <p:txBody>
          <a:bodyPr/>
          <a:lstStyle/>
          <a:p>
            <a:r>
              <a:rPr lang="es-CO" b="1" dirty="0" smtClean="0"/>
              <a:t>MODELADO DEL Negocio</a:t>
            </a:r>
            <a:endParaRPr lang="es-CO" b="1" dirty="0"/>
          </a:p>
        </p:txBody>
      </p:sp>
      <p:sp>
        <p:nvSpPr>
          <p:cNvPr id="3" name="Marcador de contenido 2"/>
          <p:cNvSpPr>
            <a:spLocks noGrp="1"/>
          </p:cNvSpPr>
          <p:nvPr>
            <p:ph idx="1"/>
          </p:nvPr>
        </p:nvSpPr>
        <p:spPr>
          <a:xfrm>
            <a:off x="703532" y="1110803"/>
            <a:ext cx="10861696" cy="2199067"/>
          </a:xfrm>
        </p:spPr>
        <p:txBody>
          <a:bodyPr/>
          <a:lstStyle/>
          <a:p>
            <a:pPr marL="0" indent="0">
              <a:buNone/>
            </a:pPr>
            <a:r>
              <a:rPr lang="es-CO" b="1" dirty="0" smtClean="0"/>
              <a:t>DEFINICIÓN:</a:t>
            </a:r>
          </a:p>
          <a:p>
            <a:pPr marL="0" indent="0" algn="just">
              <a:buNone/>
            </a:pPr>
            <a:r>
              <a:rPr lang="es-CO" b="1" dirty="0" smtClean="0"/>
              <a:t>Un modelo de negocio es una representación lógica de la forma como un negocio se desarrolla, permitiendo visualizar todos los componentes que permiten crear y capturar valor de una forma sustentable</a:t>
            </a:r>
            <a:endParaRPr lang="es-CO" b="1" dirty="0"/>
          </a:p>
          <a:p>
            <a:endParaRPr lang="es-CO" b="1" dirty="0"/>
          </a:p>
        </p:txBody>
      </p:sp>
      <p:pic>
        <p:nvPicPr>
          <p:cNvPr id="1026" name="Picture 2" descr="http://image.slidesharecdn.com/presentacionfyde-110923030149-phpapp02/95/reinventa-tu-empresa-repensando-el-modelo-de-negocio-24-728.jpg?cb=1316767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759" y="3188796"/>
            <a:ext cx="4223242" cy="3167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639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3" y="1120462"/>
            <a:ext cx="9905998" cy="2376662"/>
          </a:xfrm>
        </p:spPr>
        <p:txBody>
          <a:bodyPr/>
          <a:lstStyle/>
          <a:p>
            <a:pPr marL="0" indent="0">
              <a:buNone/>
            </a:pPr>
            <a:r>
              <a:rPr lang="es-CR" b="1" dirty="0" smtClean="0"/>
              <a:t>Se relaciona los casos de uso con el actor que lo ejecuta en donde debe estar un escenario ideal sin intervenciones.</a:t>
            </a:r>
          </a:p>
          <a:p>
            <a:pPr marL="0" indent="0">
              <a:buNone/>
            </a:pPr>
            <a:r>
              <a:rPr lang="es-CR" b="1" dirty="0" smtClean="0"/>
              <a:t>Los casos de uso del negocio son iguales a los que se modelan en procesos para la ejecución de los requerimientos que varían porque enmarcan una perspectiva organizacional del funcionamiento de la empresa</a:t>
            </a:r>
          </a:p>
        </p:txBody>
      </p:sp>
      <p:sp>
        <p:nvSpPr>
          <p:cNvPr id="4" name="Título 1"/>
          <p:cNvSpPr>
            <a:spLocks noGrp="1"/>
          </p:cNvSpPr>
          <p:nvPr>
            <p:ph type="title"/>
          </p:nvPr>
        </p:nvSpPr>
        <p:spPr>
          <a:xfrm>
            <a:off x="1141413" y="326265"/>
            <a:ext cx="9905998" cy="794197"/>
          </a:xfrm>
        </p:spPr>
        <p:txBody>
          <a:bodyPr/>
          <a:lstStyle/>
          <a:p>
            <a:r>
              <a:rPr lang="es-CO" b="1" dirty="0" smtClean="0"/>
              <a:t> diagrama de CASOS DE USO Del negocio</a:t>
            </a:r>
            <a:endParaRPr lang="es-CO" b="1" dirty="0"/>
          </a:p>
        </p:txBody>
      </p:sp>
      <p:pic>
        <p:nvPicPr>
          <p:cNvPr id="2" name="Imagen 1"/>
          <p:cNvPicPr>
            <a:picLocks noChangeAspect="1"/>
          </p:cNvPicPr>
          <p:nvPr/>
        </p:nvPicPr>
        <p:blipFill>
          <a:blip r:embed="rId2"/>
          <a:stretch>
            <a:fillRect/>
          </a:stretch>
        </p:blipFill>
        <p:spPr>
          <a:xfrm>
            <a:off x="2868836" y="3465246"/>
            <a:ext cx="6004707" cy="2972680"/>
          </a:xfrm>
          <a:prstGeom prst="rect">
            <a:avLst/>
          </a:prstGeom>
        </p:spPr>
      </p:pic>
    </p:spTree>
    <p:extLst>
      <p:ext uri="{BB962C8B-B14F-4D97-AF65-F5344CB8AC3E}">
        <p14:creationId xmlns:p14="http://schemas.microsoft.com/office/powerpoint/2010/main" val="6238129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3684" y="0"/>
            <a:ext cx="9905998" cy="794197"/>
          </a:xfrm>
        </p:spPr>
        <p:txBody>
          <a:bodyPr/>
          <a:lstStyle/>
          <a:p>
            <a:r>
              <a:rPr lang="es-CO" b="1" dirty="0" smtClean="0"/>
              <a:t>EJEMPLO</a:t>
            </a:r>
            <a:endParaRPr lang="es-CO" b="1" dirty="0"/>
          </a:p>
        </p:txBody>
      </p:sp>
      <p:sp>
        <p:nvSpPr>
          <p:cNvPr id="4" name="CuadroTexto 3"/>
          <p:cNvSpPr txBox="1"/>
          <p:nvPr/>
        </p:nvSpPr>
        <p:spPr>
          <a:xfrm>
            <a:off x="540913" y="1184856"/>
            <a:ext cx="11024315" cy="5078313"/>
          </a:xfrm>
          <a:prstGeom prst="rect">
            <a:avLst/>
          </a:prstGeom>
          <a:noFill/>
        </p:spPr>
        <p:txBody>
          <a:bodyPr wrap="square" rtlCol="0">
            <a:spAutoFit/>
          </a:bodyPr>
          <a:lstStyle/>
          <a:p>
            <a:r>
              <a:rPr lang="es-CR" dirty="0"/>
              <a:t>La empresa Dataplus Colombia S.A.S </a:t>
            </a:r>
            <a:r>
              <a:rPr lang="es-CR" dirty="0" err="1"/>
              <a:t>quierre</a:t>
            </a:r>
            <a:r>
              <a:rPr lang="es-CR" dirty="0"/>
              <a:t> automatizar el proceso de </a:t>
            </a:r>
            <a:r>
              <a:rPr lang="es-CR" dirty="0" err="1"/>
              <a:t>investigacion</a:t>
            </a:r>
            <a:r>
              <a:rPr lang="es-CR" dirty="0"/>
              <a:t> de mercados en donde la </a:t>
            </a:r>
            <a:r>
              <a:rPr lang="es-CR" dirty="0" err="1"/>
              <a:t>informacion</a:t>
            </a:r>
            <a:r>
              <a:rPr lang="es-CR" dirty="0"/>
              <a:t> tiene que ser tratada para obtener un producto final</a:t>
            </a:r>
          </a:p>
          <a:p>
            <a:endParaRPr lang="es-CR" dirty="0"/>
          </a:p>
          <a:p>
            <a:pPr algn="just"/>
            <a:r>
              <a:rPr lang="es-CR" dirty="0"/>
              <a:t>Un cliente contacta a la empresa para verificar si esta puede realizar una </a:t>
            </a:r>
            <a:r>
              <a:rPr lang="es-CR" dirty="0" err="1"/>
              <a:t>investigacion</a:t>
            </a:r>
            <a:r>
              <a:rPr lang="es-CR" dirty="0"/>
              <a:t> sobre un producto que se encuentra en proceso de lanzamiento, </a:t>
            </a:r>
            <a:r>
              <a:rPr lang="es-CR" dirty="0" err="1"/>
              <a:t>innovacion</a:t>
            </a:r>
            <a:r>
              <a:rPr lang="es-CR" dirty="0"/>
              <a:t> o </a:t>
            </a:r>
            <a:r>
              <a:rPr lang="es-CR" dirty="0" err="1"/>
              <a:t>decaida</a:t>
            </a:r>
            <a:endParaRPr lang="es-CR" dirty="0"/>
          </a:p>
          <a:p>
            <a:pPr algn="just"/>
            <a:endParaRPr lang="es-CR" dirty="0"/>
          </a:p>
          <a:p>
            <a:pPr algn="just"/>
            <a:r>
              <a:rPr lang="es-CR" dirty="0"/>
              <a:t>Los analistas determinan si la empresa puede llevar a cabo la  </a:t>
            </a:r>
            <a:r>
              <a:rPr lang="es-CR" dirty="0" err="1"/>
              <a:t>investigacion</a:t>
            </a:r>
            <a:r>
              <a:rPr lang="es-CR" dirty="0"/>
              <a:t> evaluando los requerimientos del cliente</a:t>
            </a:r>
          </a:p>
          <a:p>
            <a:pPr algn="just"/>
            <a:endParaRPr lang="es-CR" dirty="0"/>
          </a:p>
          <a:p>
            <a:pPr algn="just"/>
            <a:r>
              <a:rPr lang="es-CR" dirty="0"/>
              <a:t>Si no se puede se informa el cliente de las razones por las cuales no se puede llevar a cabo la </a:t>
            </a:r>
            <a:r>
              <a:rPr lang="es-CR" dirty="0" err="1"/>
              <a:t>investigacion</a:t>
            </a:r>
            <a:r>
              <a:rPr lang="es-CR" dirty="0"/>
              <a:t> en el tiempo actual</a:t>
            </a:r>
          </a:p>
          <a:p>
            <a:pPr algn="just"/>
            <a:r>
              <a:rPr lang="es-CR" dirty="0"/>
              <a:t>Si se puede, el </a:t>
            </a:r>
            <a:r>
              <a:rPr lang="es-CR" dirty="0" err="1"/>
              <a:t>analisita</a:t>
            </a:r>
            <a:r>
              <a:rPr lang="es-CR" dirty="0"/>
              <a:t> indaga </a:t>
            </a:r>
            <a:r>
              <a:rPr lang="es-CR" dirty="0" err="1"/>
              <a:t>evalua</a:t>
            </a:r>
            <a:r>
              <a:rPr lang="es-CR" dirty="0"/>
              <a:t> y pasa algunas pautas a un desarrollador</a:t>
            </a:r>
          </a:p>
          <a:p>
            <a:pPr algn="just"/>
            <a:endParaRPr lang="es-CR" dirty="0"/>
          </a:p>
          <a:p>
            <a:pPr algn="just"/>
            <a:r>
              <a:rPr lang="es-CR" dirty="0"/>
              <a:t>El desarrollador diseña y realiza los formularios (encuestas en papel) para obtener una </a:t>
            </a:r>
            <a:r>
              <a:rPr lang="es-CR" dirty="0" err="1"/>
              <a:t>calida</a:t>
            </a:r>
            <a:r>
              <a:rPr lang="es-CR" dirty="0"/>
              <a:t> </a:t>
            </a:r>
            <a:r>
              <a:rPr lang="es-CR" dirty="0" err="1"/>
              <a:t>informacion</a:t>
            </a:r>
            <a:r>
              <a:rPr lang="es-CR" dirty="0"/>
              <a:t> del </a:t>
            </a:r>
            <a:r>
              <a:rPr lang="es-CR" dirty="0" smtClean="0"/>
              <a:t>producto (Las encuestas </a:t>
            </a:r>
            <a:r>
              <a:rPr lang="es-CR" dirty="0"/>
              <a:t>deben ser especificas y evaluar cada paso que pueda lograr una buena </a:t>
            </a:r>
            <a:r>
              <a:rPr lang="es-CR" dirty="0" err="1"/>
              <a:t>recoleccion</a:t>
            </a:r>
            <a:r>
              <a:rPr lang="es-CR" dirty="0"/>
              <a:t> de la </a:t>
            </a:r>
            <a:r>
              <a:rPr lang="es-CR" dirty="0" err="1"/>
              <a:t>informacion</a:t>
            </a:r>
            <a:r>
              <a:rPr lang="es-CR" dirty="0"/>
              <a:t>). Estas deben </a:t>
            </a:r>
          </a:p>
          <a:p>
            <a:pPr algn="just"/>
            <a:r>
              <a:rPr lang="es-CR" dirty="0"/>
              <a:t>de ser entregadas a un </a:t>
            </a:r>
            <a:r>
              <a:rPr lang="es-CR" dirty="0" smtClean="0"/>
              <a:t>encuestador</a:t>
            </a:r>
          </a:p>
          <a:p>
            <a:pPr algn="just"/>
            <a:endParaRPr lang="es-CR" dirty="0"/>
          </a:p>
        </p:txBody>
      </p:sp>
    </p:spTree>
    <p:extLst>
      <p:ext uri="{BB962C8B-B14F-4D97-AF65-F5344CB8AC3E}">
        <p14:creationId xmlns:p14="http://schemas.microsoft.com/office/powerpoint/2010/main" val="5196534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02277" y="751344"/>
            <a:ext cx="10844010" cy="3970318"/>
          </a:xfrm>
          <a:prstGeom prst="rect">
            <a:avLst/>
          </a:prstGeom>
        </p:spPr>
        <p:txBody>
          <a:bodyPr wrap="square">
            <a:spAutoFit/>
          </a:bodyPr>
          <a:lstStyle/>
          <a:p>
            <a:pPr algn="just"/>
            <a:endParaRPr lang="es-CR" dirty="0"/>
          </a:p>
          <a:p>
            <a:pPr algn="just"/>
            <a:r>
              <a:rPr lang="es-CR" dirty="0"/>
              <a:t>Los encuestadores con los formularios </a:t>
            </a:r>
            <a:r>
              <a:rPr lang="es-CR" dirty="0" err="1"/>
              <a:t>fisicos</a:t>
            </a:r>
            <a:r>
              <a:rPr lang="es-CR" dirty="0"/>
              <a:t> van a una zona de campo, con papel y esfero a mano se encargan de buscar a personas</a:t>
            </a:r>
          </a:p>
          <a:p>
            <a:pPr algn="just"/>
            <a:r>
              <a:rPr lang="es-CR" dirty="0"/>
              <a:t>cuyo perfil puede </a:t>
            </a:r>
            <a:r>
              <a:rPr lang="es-CR" dirty="0" err="1"/>
              <a:t>conincidir</a:t>
            </a:r>
            <a:r>
              <a:rPr lang="es-CR" dirty="0"/>
              <a:t> para una </a:t>
            </a:r>
            <a:r>
              <a:rPr lang="es-CR" dirty="0" err="1"/>
              <a:t>recoleccion</a:t>
            </a:r>
            <a:r>
              <a:rPr lang="es-CR" dirty="0"/>
              <a:t> de </a:t>
            </a:r>
            <a:r>
              <a:rPr lang="es-CR" dirty="0" err="1"/>
              <a:t>informacion</a:t>
            </a:r>
            <a:r>
              <a:rPr lang="es-CR" dirty="0"/>
              <a:t> completa</a:t>
            </a:r>
          </a:p>
          <a:p>
            <a:pPr algn="just"/>
            <a:endParaRPr lang="es-CR" dirty="0"/>
          </a:p>
          <a:p>
            <a:pPr algn="just"/>
            <a:r>
              <a:rPr lang="es-CR" dirty="0" err="1"/>
              <a:t>Despues</a:t>
            </a:r>
            <a:r>
              <a:rPr lang="es-CR" dirty="0"/>
              <a:t> de realizar las encuestas  necesarias, el encuestador pasa estos formularios a un procesador que se encarga de </a:t>
            </a:r>
          </a:p>
          <a:p>
            <a:pPr algn="just"/>
            <a:r>
              <a:rPr lang="es-CR" dirty="0" err="1"/>
              <a:t>transpasar</a:t>
            </a:r>
            <a:r>
              <a:rPr lang="es-CR" dirty="0"/>
              <a:t> la </a:t>
            </a:r>
            <a:r>
              <a:rPr lang="es-CR" dirty="0" err="1"/>
              <a:t>informacion</a:t>
            </a:r>
            <a:r>
              <a:rPr lang="es-CR" dirty="0"/>
              <a:t> a tablas de datos </a:t>
            </a:r>
            <a:r>
              <a:rPr lang="es-CR" dirty="0" err="1"/>
              <a:t>especificos</a:t>
            </a:r>
            <a:r>
              <a:rPr lang="es-CR" dirty="0"/>
              <a:t> y generar graficas</a:t>
            </a:r>
            <a:r>
              <a:rPr lang="es-CR" dirty="0" smtClean="0"/>
              <a:t>.</a:t>
            </a:r>
          </a:p>
          <a:p>
            <a:pPr algn="just"/>
            <a:endParaRPr lang="es-CR" dirty="0"/>
          </a:p>
          <a:p>
            <a:pPr algn="just"/>
            <a:r>
              <a:rPr lang="es-CR" dirty="0"/>
              <a:t>Esta </a:t>
            </a:r>
            <a:r>
              <a:rPr lang="es-CR" dirty="0" err="1"/>
              <a:t>informacion</a:t>
            </a:r>
            <a:r>
              <a:rPr lang="es-CR" dirty="0"/>
              <a:t> es entregada a un analista el verifica, compara y </a:t>
            </a:r>
            <a:r>
              <a:rPr lang="es-CR" dirty="0" err="1"/>
              <a:t>evalua</a:t>
            </a:r>
            <a:r>
              <a:rPr lang="es-CR" dirty="0"/>
              <a:t> con los rangos de vida actuales</a:t>
            </a:r>
          </a:p>
          <a:p>
            <a:pPr algn="just"/>
            <a:r>
              <a:rPr lang="es-CR" dirty="0"/>
              <a:t>en que porcentajes se encuentra, que impacto puede tener, su estado actual etc</a:t>
            </a:r>
            <a:r>
              <a:rPr lang="es-CR" dirty="0" smtClean="0"/>
              <a:t>.</a:t>
            </a:r>
          </a:p>
          <a:p>
            <a:pPr algn="just"/>
            <a:endParaRPr lang="es-CR" dirty="0"/>
          </a:p>
          <a:p>
            <a:pPr algn="just"/>
            <a:r>
              <a:rPr lang="es-CR" dirty="0"/>
              <a:t>El debe de generar un informe que se </a:t>
            </a:r>
            <a:r>
              <a:rPr lang="es-CR" dirty="0" err="1"/>
              <a:t>eNtrega</a:t>
            </a:r>
            <a:r>
              <a:rPr lang="es-CR" dirty="0"/>
              <a:t> al cliente solicitante</a:t>
            </a:r>
            <a:endParaRPr lang="es-CO" dirty="0"/>
          </a:p>
        </p:txBody>
      </p:sp>
    </p:spTree>
    <p:extLst>
      <p:ext uri="{BB962C8B-B14F-4D97-AF65-F5344CB8AC3E}">
        <p14:creationId xmlns:p14="http://schemas.microsoft.com/office/powerpoint/2010/main" val="17137499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506569"/>
            <a:ext cx="9905998" cy="794197"/>
          </a:xfrm>
        </p:spPr>
        <p:txBody>
          <a:bodyPr/>
          <a:lstStyle/>
          <a:p>
            <a:r>
              <a:rPr lang="es-CO" b="1" dirty="0" smtClean="0"/>
              <a:t>MODELO DE ANÁLISIS DEL NEGOCIO</a:t>
            </a:r>
            <a:endParaRPr lang="es-CO" b="1" dirty="0"/>
          </a:p>
        </p:txBody>
      </p:sp>
      <p:sp>
        <p:nvSpPr>
          <p:cNvPr id="3" name="Marcador de contenido 2"/>
          <p:cNvSpPr>
            <a:spLocks noGrp="1"/>
          </p:cNvSpPr>
          <p:nvPr>
            <p:ph idx="1"/>
          </p:nvPr>
        </p:nvSpPr>
        <p:spPr>
          <a:xfrm>
            <a:off x="1141413" y="1506828"/>
            <a:ext cx="9905998" cy="2944971"/>
          </a:xfrm>
        </p:spPr>
        <p:txBody>
          <a:bodyPr/>
          <a:lstStyle/>
          <a:p>
            <a:pPr marL="0" indent="0">
              <a:buNone/>
            </a:pPr>
            <a:r>
              <a:rPr lang="es-CO" b="1" dirty="0" smtClean="0"/>
              <a:t>DEFINICIÓN</a:t>
            </a:r>
            <a:r>
              <a:rPr lang="es-CO" dirty="0" smtClean="0"/>
              <a:t>:</a:t>
            </a:r>
          </a:p>
          <a:p>
            <a:pPr marL="0" indent="0">
              <a:buNone/>
            </a:pPr>
            <a:r>
              <a:rPr lang="es-CO" dirty="0" smtClean="0"/>
              <a:t>Describe la realización de los casos de uso del negocio mediante la interacción  de los trabajadores del negocio y las entidades.</a:t>
            </a:r>
          </a:p>
          <a:p>
            <a:pPr marL="0" indent="0">
              <a:buNone/>
            </a:pPr>
            <a:r>
              <a:rPr lang="es-CO" dirty="0" smtClean="0"/>
              <a:t>Sirve como una abstracción  de como los trabajadores del negocio y las entidades tienen que ser relacionados y como ellos necesitan colaborar para la ejecución del caso de uso del negocio</a:t>
            </a:r>
          </a:p>
          <a:p>
            <a:pPr marL="0" indent="0">
              <a:buNone/>
            </a:pPr>
            <a:endParaRPr lang="es-CO" dirty="0" smtClean="0"/>
          </a:p>
          <a:p>
            <a:pPr marL="0" indent="0">
              <a:buNone/>
            </a:pPr>
            <a:endParaRPr lang="es-CO" dirty="0"/>
          </a:p>
        </p:txBody>
      </p:sp>
      <p:pic>
        <p:nvPicPr>
          <p:cNvPr id="1026" name="Picture 2" descr="http://www.capacitacionccyd.com.ar/wp-content/uploads/2011/08/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198" y="376573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122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96714" y="1751527"/>
            <a:ext cx="9905998" cy="901521"/>
          </a:xfrm>
        </p:spPr>
        <p:txBody>
          <a:bodyPr/>
          <a:lstStyle/>
          <a:p>
            <a:pPr marL="0" indent="0" algn="ctr">
              <a:buNone/>
            </a:pPr>
            <a:r>
              <a:rPr lang="es-CO" sz="2400" b="1" dirty="0" smtClean="0"/>
              <a:t>ELEMENTOS</a:t>
            </a:r>
          </a:p>
          <a:p>
            <a:pPr marL="0" indent="0" algn="ctr">
              <a:buNone/>
            </a:pPr>
            <a:endParaRPr lang="es-CO" dirty="0" smtClean="0"/>
          </a:p>
          <a:p>
            <a:pPr marL="0" indent="0" algn="ctr">
              <a:buNone/>
            </a:pPr>
            <a:endParaRPr lang="es-CO" dirty="0"/>
          </a:p>
          <a:p>
            <a:pPr marL="0" indent="0" algn="ctr">
              <a:buNone/>
            </a:pPr>
            <a:endParaRPr lang="es-CO" dirty="0"/>
          </a:p>
        </p:txBody>
      </p:sp>
      <p:sp>
        <p:nvSpPr>
          <p:cNvPr id="5" name="Rectángulo 4"/>
          <p:cNvSpPr/>
          <p:nvPr/>
        </p:nvSpPr>
        <p:spPr>
          <a:xfrm>
            <a:off x="566670" y="2073500"/>
            <a:ext cx="3670479"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prstClr val="white"/>
                </a:solidFill>
              </a:rPr>
              <a:t>TRABAJADOR DEL NEGOCIO</a:t>
            </a:r>
          </a:p>
          <a:p>
            <a:pPr algn="ctr"/>
            <a:endParaRPr lang="es-CO" b="1" dirty="0" smtClean="0">
              <a:solidFill>
                <a:prstClr val="white"/>
              </a:solidFill>
            </a:endParaRPr>
          </a:p>
          <a:p>
            <a:pPr algn="ctr"/>
            <a:r>
              <a:rPr lang="es-CO" sz="1600" dirty="0" smtClean="0">
                <a:solidFill>
                  <a:prstClr val="white"/>
                </a:solidFill>
              </a:rPr>
              <a:t>ES UNA ABSTRACCIÓN DE UNA PERSONA O SISTEMA QUE REPRESENTA UN ROL QUE ESE EJECUTA DENTRO UN CASO DE USO</a:t>
            </a:r>
            <a:endParaRPr lang="es-CO" sz="1600" dirty="0">
              <a:solidFill>
                <a:prstClr val="white"/>
              </a:solidFill>
            </a:endParaRPr>
          </a:p>
          <a:p>
            <a:pPr algn="ctr"/>
            <a:endParaRPr lang="es-CO" b="1" dirty="0">
              <a:solidFill>
                <a:prstClr val="white"/>
              </a:solidFill>
            </a:endParaRPr>
          </a:p>
        </p:txBody>
      </p:sp>
      <p:sp>
        <p:nvSpPr>
          <p:cNvPr id="6" name="Rectángulo 5"/>
          <p:cNvSpPr/>
          <p:nvPr/>
        </p:nvSpPr>
        <p:spPr>
          <a:xfrm>
            <a:off x="6444880" y="4545169"/>
            <a:ext cx="3670479"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prstClr val="white"/>
                </a:solidFill>
              </a:rPr>
              <a:t>REGLAS DEL NEGOCIO</a:t>
            </a:r>
          </a:p>
          <a:p>
            <a:pPr algn="ctr"/>
            <a:endParaRPr lang="es-CO" b="1" dirty="0" smtClean="0">
              <a:solidFill>
                <a:prstClr val="white"/>
              </a:solidFill>
            </a:endParaRPr>
          </a:p>
          <a:p>
            <a:pPr algn="ctr"/>
            <a:r>
              <a:rPr lang="es-CO" sz="1600" dirty="0" smtClean="0">
                <a:solidFill>
                  <a:prstClr val="white"/>
                </a:solidFill>
              </a:rPr>
              <a:t>ES UNA DECLARACIÓN DE POLÍTICAS QUE DEBEN LLEVARSE A CABO</a:t>
            </a:r>
            <a:endParaRPr lang="es-CO" sz="1600" dirty="0">
              <a:solidFill>
                <a:prstClr val="white"/>
              </a:solidFill>
            </a:endParaRPr>
          </a:p>
          <a:p>
            <a:pPr algn="ctr"/>
            <a:endParaRPr lang="es-CO" b="1" dirty="0">
              <a:solidFill>
                <a:prstClr val="white"/>
              </a:solidFill>
            </a:endParaRPr>
          </a:p>
        </p:txBody>
      </p:sp>
      <p:sp>
        <p:nvSpPr>
          <p:cNvPr id="7" name="Rectángulo 6"/>
          <p:cNvSpPr/>
          <p:nvPr/>
        </p:nvSpPr>
        <p:spPr>
          <a:xfrm>
            <a:off x="6444880" y="2086379"/>
            <a:ext cx="3670479" cy="2086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prstClr val="white"/>
                </a:solidFill>
              </a:rPr>
              <a:t>ENTIDAD DEL NEGOCIO</a:t>
            </a:r>
          </a:p>
          <a:p>
            <a:pPr algn="ctr"/>
            <a:endParaRPr lang="es-CO" b="1" dirty="0" smtClean="0">
              <a:solidFill>
                <a:prstClr val="white"/>
              </a:solidFill>
            </a:endParaRPr>
          </a:p>
          <a:p>
            <a:pPr algn="ctr"/>
            <a:r>
              <a:rPr lang="es-CO" dirty="0" smtClean="0">
                <a:solidFill>
                  <a:prstClr val="white"/>
                </a:solidFill>
              </a:rPr>
              <a:t>REPRESENTA UNA PIEZA DE INFORMACIÓN SIGNIFICATIVA QUE ES MANIPULADA POR LOS ACTORES Y TRABAJADORES DEL NEGOCIO</a:t>
            </a:r>
            <a:endParaRPr lang="es-CO" dirty="0">
              <a:solidFill>
                <a:prstClr val="white"/>
              </a:solidFill>
            </a:endParaRPr>
          </a:p>
        </p:txBody>
      </p:sp>
      <p:sp>
        <p:nvSpPr>
          <p:cNvPr id="8" name="Rectángulo 7"/>
          <p:cNvSpPr/>
          <p:nvPr/>
        </p:nvSpPr>
        <p:spPr>
          <a:xfrm>
            <a:off x="566669" y="4415309"/>
            <a:ext cx="3670479" cy="208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prstClr val="white"/>
                </a:solidFill>
              </a:rPr>
              <a:t>REALIZACIÓN CASOS DE USO</a:t>
            </a:r>
          </a:p>
          <a:p>
            <a:pPr algn="ctr"/>
            <a:endParaRPr lang="es-CO" b="1" dirty="0" smtClean="0">
              <a:solidFill>
                <a:prstClr val="white"/>
              </a:solidFill>
            </a:endParaRPr>
          </a:p>
          <a:p>
            <a:pPr algn="ctr"/>
            <a:r>
              <a:rPr lang="es-CO" dirty="0" smtClean="0">
                <a:solidFill>
                  <a:prstClr val="white"/>
                </a:solidFill>
              </a:rPr>
              <a:t>DESCRIBE COMO LOS TRABAJADORES, ENTIDADES Y EVENTOS COLABORAN PARA DESARROLLAR UN CASO DE USO </a:t>
            </a:r>
            <a:endParaRPr lang="es-CO" dirty="0">
              <a:solidFill>
                <a:prstClr val="white"/>
              </a:solidFill>
            </a:endParaRPr>
          </a:p>
        </p:txBody>
      </p:sp>
      <p:sp>
        <p:nvSpPr>
          <p:cNvPr id="13" name="Título 1"/>
          <p:cNvSpPr txBox="1">
            <a:spLocks/>
          </p:cNvSpPr>
          <p:nvPr/>
        </p:nvSpPr>
        <p:spPr>
          <a:xfrm>
            <a:off x="1190436" y="444320"/>
            <a:ext cx="9905998" cy="79419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b="1" dirty="0" smtClean="0"/>
              <a:t>MODELO DE ANÁLISIS DEL NEGOCIO</a:t>
            </a:r>
            <a:endParaRPr lang="es-CO" b="1" dirty="0"/>
          </a:p>
        </p:txBody>
      </p:sp>
      <p:pic>
        <p:nvPicPr>
          <p:cNvPr id="9" name="Imagen 8"/>
          <p:cNvPicPr>
            <a:picLocks noChangeAspect="1"/>
          </p:cNvPicPr>
          <p:nvPr/>
        </p:nvPicPr>
        <p:blipFill>
          <a:blip r:embed="rId2"/>
          <a:stretch>
            <a:fillRect/>
          </a:stretch>
        </p:blipFill>
        <p:spPr>
          <a:xfrm>
            <a:off x="4262102" y="2419753"/>
            <a:ext cx="1495425" cy="1114425"/>
          </a:xfrm>
          <a:prstGeom prst="rect">
            <a:avLst/>
          </a:prstGeom>
        </p:spPr>
      </p:pic>
      <p:pic>
        <p:nvPicPr>
          <p:cNvPr id="10" name="Imagen 9"/>
          <p:cNvPicPr>
            <a:picLocks noChangeAspect="1"/>
          </p:cNvPicPr>
          <p:nvPr/>
        </p:nvPicPr>
        <p:blipFill>
          <a:blip r:embed="rId3"/>
          <a:stretch>
            <a:fillRect/>
          </a:stretch>
        </p:blipFill>
        <p:spPr>
          <a:xfrm>
            <a:off x="10115359" y="2535284"/>
            <a:ext cx="1282444" cy="964483"/>
          </a:xfrm>
          <a:prstGeom prst="rect">
            <a:avLst/>
          </a:prstGeom>
        </p:spPr>
      </p:pic>
      <p:pic>
        <p:nvPicPr>
          <p:cNvPr id="11" name="Imagen 10"/>
          <p:cNvPicPr>
            <a:picLocks noChangeAspect="1"/>
          </p:cNvPicPr>
          <p:nvPr/>
        </p:nvPicPr>
        <p:blipFill>
          <a:blip r:embed="rId4"/>
          <a:stretch>
            <a:fillRect/>
          </a:stretch>
        </p:blipFill>
        <p:spPr>
          <a:xfrm>
            <a:off x="4262102" y="4856006"/>
            <a:ext cx="1752600" cy="1009650"/>
          </a:xfrm>
          <a:prstGeom prst="rect">
            <a:avLst/>
          </a:prstGeom>
        </p:spPr>
      </p:pic>
      <p:pic>
        <p:nvPicPr>
          <p:cNvPr id="12" name="Imagen 11"/>
          <p:cNvPicPr>
            <a:picLocks noChangeAspect="1"/>
          </p:cNvPicPr>
          <p:nvPr/>
        </p:nvPicPr>
        <p:blipFill>
          <a:blip r:embed="rId5"/>
          <a:stretch>
            <a:fillRect/>
          </a:stretch>
        </p:blipFill>
        <p:spPr>
          <a:xfrm>
            <a:off x="10132693" y="5046506"/>
            <a:ext cx="1247775" cy="819150"/>
          </a:xfrm>
          <a:prstGeom prst="rect">
            <a:avLst/>
          </a:prstGeom>
        </p:spPr>
      </p:pic>
    </p:spTree>
    <p:extLst>
      <p:ext uri="{BB962C8B-B14F-4D97-AF65-F5344CB8AC3E}">
        <p14:creationId xmlns:p14="http://schemas.microsoft.com/office/powerpoint/2010/main" val="3475509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506569"/>
            <a:ext cx="9905998" cy="794197"/>
          </a:xfrm>
        </p:spPr>
        <p:txBody>
          <a:bodyPr/>
          <a:lstStyle/>
          <a:p>
            <a:r>
              <a:rPr lang="es-CO" b="1" dirty="0" smtClean="0"/>
              <a:t>TRABAJADORES DEL NEGOCIO</a:t>
            </a:r>
            <a:endParaRPr lang="es-CO" b="1" dirty="0"/>
          </a:p>
        </p:txBody>
      </p:sp>
      <p:sp>
        <p:nvSpPr>
          <p:cNvPr id="3" name="Marcador de contenido 2"/>
          <p:cNvSpPr>
            <a:spLocks noGrp="1"/>
          </p:cNvSpPr>
          <p:nvPr>
            <p:ph idx="1"/>
          </p:nvPr>
        </p:nvSpPr>
        <p:spPr>
          <a:xfrm>
            <a:off x="1141413" y="1300766"/>
            <a:ext cx="9905998" cy="2455574"/>
          </a:xfrm>
        </p:spPr>
        <p:txBody>
          <a:bodyPr/>
          <a:lstStyle/>
          <a:p>
            <a:r>
              <a:rPr lang="es-CO" dirty="0" smtClean="0"/>
              <a:t>Roles dentro del negocio</a:t>
            </a:r>
          </a:p>
          <a:p>
            <a:r>
              <a:rPr lang="es-CO" dirty="0" smtClean="0"/>
              <a:t>Personas que ejecutan los procesos o actividades del negocio</a:t>
            </a:r>
          </a:p>
          <a:p>
            <a:r>
              <a:rPr lang="es-CO" dirty="0" smtClean="0"/>
              <a:t>Hardware o sistemas informáticos dentro del negocio con los que se intercambia información directamente</a:t>
            </a:r>
          </a:p>
          <a:p>
            <a:pPr marL="0" indent="0">
              <a:buNone/>
            </a:pPr>
            <a:endParaRPr lang="es-CO" dirty="0"/>
          </a:p>
        </p:txBody>
      </p:sp>
      <p:pic>
        <p:nvPicPr>
          <p:cNvPr id="4" name="Imagen 3"/>
          <p:cNvPicPr>
            <a:picLocks noChangeAspect="1"/>
          </p:cNvPicPr>
          <p:nvPr/>
        </p:nvPicPr>
        <p:blipFill>
          <a:blip r:embed="rId2"/>
          <a:stretch>
            <a:fillRect/>
          </a:stretch>
        </p:blipFill>
        <p:spPr>
          <a:xfrm>
            <a:off x="3127890" y="3377083"/>
            <a:ext cx="6235052" cy="3284255"/>
          </a:xfrm>
          <a:prstGeom prst="rect">
            <a:avLst/>
          </a:prstGeom>
        </p:spPr>
      </p:pic>
    </p:spTree>
    <p:extLst>
      <p:ext uri="{BB962C8B-B14F-4D97-AF65-F5344CB8AC3E}">
        <p14:creationId xmlns:p14="http://schemas.microsoft.com/office/powerpoint/2010/main" val="22016774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506569"/>
            <a:ext cx="9905998" cy="794197"/>
          </a:xfrm>
        </p:spPr>
        <p:txBody>
          <a:bodyPr/>
          <a:lstStyle/>
          <a:p>
            <a:r>
              <a:rPr lang="es-CO" b="1" dirty="0" smtClean="0"/>
              <a:t>Entidad DEL NEGOCIO</a:t>
            </a:r>
            <a:endParaRPr lang="es-CO" b="1" dirty="0"/>
          </a:p>
        </p:txBody>
      </p:sp>
      <p:sp>
        <p:nvSpPr>
          <p:cNvPr id="3" name="Marcador de contenido 2"/>
          <p:cNvSpPr>
            <a:spLocks noGrp="1"/>
          </p:cNvSpPr>
          <p:nvPr>
            <p:ph idx="1"/>
          </p:nvPr>
        </p:nvSpPr>
        <p:spPr>
          <a:xfrm>
            <a:off x="1141413" y="1300766"/>
            <a:ext cx="9905998" cy="2455574"/>
          </a:xfrm>
        </p:spPr>
        <p:txBody>
          <a:bodyPr/>
          <a:lstStyle/>
          <a:p>
            <a:r>
              <a:rPr lang="es-CO" sz="1800" dirty="0" smtClean="0"/>
              <a:t>Áreas o departamentos.</a:t>
            </a:r>
          </a:p>
          <a:p>
            <a:r>
              <a:rPr lang="es-CO" sz="1800" dirty="0" smtClean="0"/>
              <a:t>Transacciones</a:t>
            </a:r>
          </a:p>
          <a:p>
            <a:r>
              <a:rPr lang="es-CO" sz="1800" dirty="0" smtClean="0"/>
              <a:t>Personas</a:t>
            </a:r>
          </a:p>
          <a:p>
            <a:r>
              <a:rPr lang="es-CO" sz="1800" dirty="0" smtClean="0"/>
              <a:t>Sistemas externos</a:t>
            </a:r>
          </a:p>
          <a:p>
            <a:r>
              <a:rPr lang="es-CO" sz="1800" dirty="0" smtClean="0"/>
              <a:t>Organizaciones</a:t>
            </a:r>
          </a:p>
          <a:p>
            <a:pPr marL="0" indent="0">
              <a:buNone/>
            </a:pPr>
            <a:endParaRPr lang="es-CO" dirty="0"/>
          </a:p>
        </p:txBody>
      </p:sp>
      <p:pic>
        <p:nvPicPr>
          <p:cNvPr id="5" name="Imagen 4"/>
          <p:cNvPicPr>
            <a:picLocks noChangeAspect="1"/>
          </p:cNvPicPr>
          <p:nvPr/>
        </p:nvPicPr>
        <p:blipFill>
          <a:blip r:embed="rId2"/>
          <a:stretch>
            <a:fillRect/>
          </a:stretch>
        </p:blipFill>
        <p:spPr>
          <a:xfrm>
            <a:off x="5177852" y="2176512"/>
            <a:ext cx="5869559" cy="3159656"/>
          </a:xfrm>
          <a:prstGeom prst="rect">
            <a:avLst/>
          </a:prstGeom>
        </p:spPr>
      </p:pic>
    </p:spTree>
    <p:extLst>
      <p:ext uri="{BB962C8B-B14F-4D97-AF65-F5344CB8AC3E}">
        <p14:creationId xmlns:p14="http://schemas.microsoft.com/office/powerpoint/2010/main" val="1672773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506569"/>
            <a:ext cx="9905998" cy="794197"/>
          </a:xfrm>
        </p:spPr>
        <p:txBody>
          <a:bodyPr/>
          <a:lstStyle/>
          <a:p>
            <a:r>
              <a:rPr lang="es-CO" b="1" dirty="0" smtClean="0"/>
              <a:t>Realización de casos de uso DEL NEGOCIO</a:t>
            </a:r>
            <a:endParaRPr lang="es-CO" b="1" dirty="0"/>
          </a:p>
        </p:txBody>
      </p:sp>
      <p:sp>
        <p:nvSpPr>
          <p:cNvPr id="3" name="Marcador de contenido 2"/>
          <p:cNvSpPr>
            <a:spLocks noGrp="1"/>
          </p:cNvSpPr>
          <p:nvPr>
            <p:ph idx="1"/>
          </p:nvPr>
        </p:nvSpPr>
        <p:spPr>
          <a:xfrm>
            <a:off x="1141413" y="1300766"/>
            <a:ext cx="9905998" cy="2455574"/>
          </a:xfrm>
        </p:spPr>
        <p:txBody>
          <a:bodyPr/>
          <a:lstStyle/>
          <a:p>
            <a:pPr marL="0" indent="0">
              <a:buNone/>
            </a:pPr>
            <a:r>
              <a:rPr lang="es-CO" dirty="0" smtClean="0"/>
              <a:t>Se hace mediante dos tipos de diagrama:</a:t>
            </a:r>
          </a:p>
          <a:p>
            <a:r>
              <a:rPr lang="es-CO" dirty="0" smtClean="0"/>
              <a:t>Diagrama de actividades: el cual permite explorar el orden en que se realizan las actividades en un caso de uso de negocio.</a:t>
            </a:r>
          </a:p>
          <a:p>
            <a:r>
              <a:rPr lang="es-CO" dirty="0" smtClean="0"/>
              <a:t>Diagrama de clases: documentan la estructura interior del negocio.</a:t>
            </a:r>
            <a:endParaRPr lang="es-CO" dirty="0"/>
          </a:p>
        </p:txBody>
      </p:sp>
    </p:spTree>
    <p:extLst>
      <p:ext uri="{BB962C8B-B14F-4D97-AF65-F5344CB8AC3E}">
        <p14:creationId xmlns:p14="http://schemas.microsoft.com/office/powerpoint/2010/main" val="1154824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714" t="19990" r="10638" b="2827"/>
          <a:stretch/>
        </p:blipFill>
        <p:spPr>
          <a:xfrm>
            <a:off x="580572" y="754741"/>
            <a:ext cx="10883670" cy="5646057"/>
          </a:xfrm>
          <a:prstGeom prst="rect">
            <a:avLst/>
          </a:prstGeom>
        </p:spPr>
      </p:pic>
    </p:spTree>
    <p:extLst>
      <p:ext uri="{BB962C8B-B14F-4D97-AF65-F5344CB8AC3E}">
        <p14:creationId xmlns:p14="http://schemas.microsoft.com/office/powerpoint/2010/main" val="728794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923925" y="752475"/>
            <a:ext cx="10344150" cy="5353050"/>
          </a:xfrm>
          <a:prstGeom prst="rect">
            <a:avLst/>
          </a:prstGeom>
        </p:spPr>
      </p:pic>
    </p:spTree>
    <p:extLst>
      <p:ext uri="{BB962C8B-B14F-4D97-AF65-F5344CB8AC3E}">
        <p14:creationId xmlns:p14="http://schemas.microsoft.com/office/powerpoint/2010/main" val="40762319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25503" y="1912511"/>
            <a:ext cx="9905998" cy="4529071"/>
          </a:xfrm>
        </p:spPr>
        <p:txBody>
          <a:bodyPr/>
          <a:lstStyle/>
          <a:p>
            <a:pPr marL="0" indent="0">
              <a:buNone/>
            </a:pPr>
            <a:endParaRPr lang="es-CO" dirty="0"/>
          </a:p>
          <a:p>
            <a:pPr marL="0" indent="0">
              <a:buNone/>
            </a:pPr>
            <a:endParaRPr lang="es-CO" dirty="0" smtClean="0"/>
          </a:p>
          <a:p>
            <a:pPr marL="0" indent="0">
              <a:buNone/>
            </a:pPr>
            <a:endParaRPr lang="es-CO" dirty="0"/>
          </a:p>
          <a:p>
            <a:pPr marL="0" indent="0">
              <a:buNone/>
            </a:pPr>
            <a:r>
              <a:rPr lang="es-CO" dirty="0" smtClean="0"/>
              <a:t>   	        PERSPECTIVA EXTERNA				 PERSPECTIVA INTERNA</a:t>
            </a:r>
            <a:endParaRPr lang="es-CO" dirty="0"/>
          </a:p>
        </p:txBody>
      </p:sp>
      <p:sp>
        <p:nvSpPr>
          <p:cNvPr id="4" name="Título 1"/>
          <p:cNvSpPr txBox="1">
            <a:spLocks/>
          </p:cNvSpPr>
          <p:nvPr/>
        </p:nvSpPr>
        <p:spPr>
          <a:xfrm>
            <a:off x="1025503" y="270457"/>
            <a:ext cx="9905998" cy="84034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O" b="1" dirty="0" smtClean="0"/>
              <a:t>MODELADO DEL Negocio</a:t>
            </a:r>
            <a:endParaRPr lang="es-CO" b="1" dirty="0"/>
          </a:p>
        </p:txBody>
      </p:sp>
      <p:sp>
        <p:nvSpPr>
          <p:cNvPr id="5" name="Rectángulo redondeado 4"/>
          <p:cNvSpPr/>
          <p:nvPr/>
        </p:nvSpPr>
        <p:spPr>
          <a:xfrm>
            <a:off x="4020912" y="2189408"/>
            <a:ext cx="3400023" cy="46363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O" sz="2000" dirty="0" smtClean="0"/>
              <a:t>PERSPECTIVAS</a:t>
            </a:r>
            <a:endParaRPr lang="es-CO" sz="2000" dirty="0">
              <a:latin typeface="+mj-lt"/>
            </a:endParaRPr>
          </a:p>
        </p:txBody>
      </p:sp>
      <p:sp>
        <p:nvSpPr>
          <p:cNvPr id="6" name="Rectángulo redondeado 5"/>
          <p:cNvSpPr/>
          <p:nvPr/>
        </p:nvSpPr>
        <p:spPr>
          <a:xfrm>
            <a:off x="2086377" y="3022241"/>
            <a:ext cx="2717442" cy="146389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O" dirty="0" smtClean="0"/>
              <a:t>MODELO DE CASOS DE USO DEL NEGOCIO</a:t>
            </a:r>
            <a:endParaRPr lang="es-CO" dirty="0"/>
          </a:p>
        </p:txBody>
      </p:sp>
      <p:sp>
        <p:nvSpPr>
          <p:cNvPr id="7" name="Rectángulo redondeado 6"/>
          <p:cNvSpPr/>
          <p:nvPr/>
        </p:nvSpPr>
        <p:spPr>
          <a:xfrm>
            <a:off x="6635323" y="3022241"/>
            <a:ext cx="2676101" cy="1463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MODELO DE ANÁLISIS DEL NEGOCIO</a:t>
            </a:r>
            <a:endParaRPr lang="es-CO" dirty="0"/>
          </a:p>
        </p:txBody>
      </p:sp>
    </p:spTree>
    <p:extLst>
      <p:ext uri="{BB962C8B-B14F-4D97-AF65-F5344CB8AC3E}">
        <p14:creationId xmlns:p14="http://schemas.microsoft.com/office/powerpoint/2010/main" val="21239594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52512" y="757237"/>
            <a:ext cx="10086975" cy="5343525"/>
          </a:xfrm>
          <a:prstGeom prst="rect">
            <a:avLst/>
          </a:prstGeom>
        </p:spPr>
      </p:pic>
    </p:spTree>
    <p:extLst>
      <p:ext uri="{BB962C8B-B14F-4D97-AF65-F5344CB8AC3E}">
        <p14:creationId xmlns:p14="http://schemas.microsoft.com/office/powerpoint/2010/main" val="17366083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smtClean="0"/>
              <a:t>GRACIAS!</a:t>
            </a:r>
            <a:endParaRPr lang="es-CO" b="1" dirty="0"/>
          </a:p>
        </p:txBody>
      </p:sp>
      <p:sp>
        <p:nvSpPr>
          <p:cNvPr id="3" name="Marcador de contenido 2"/>
          <p:cNvSpPr>
            <a:spLocks noGrp="1"/>
          </p:cNvSpPr>
          <p:nvPr>
            <p:ph idx="1"/>
          </p:nvPr>
        </p:nvSpPr>
        <p:spPr/>
        <p:txBody>
          <a:bodyPr/>
          <a:lstStyle/>
          <a:p>
            <a:endParaRPr lang="es-CO" dirty="0"/>
          </a:p>
        </p:txBody>
      </p:sp>
    </p:spTree>
    <p:extLst>
      <p:ext uri="{BB962C8B-B14F-4D97-AF65-F5344CB8AC3E}">
        <p14:creationId xmlns:p14="http://schemas.microsoft.com/office/powerpoint/2010/main" val="37512912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506569"/>
            <a:ext cx="9905998" cy="794197"/>
          </a:xfrm>
        </p:spPr>
        <p:txBody>
          <a:bodyPr/>
          <a:lstStyle/>
          <a:p>
            <a:r>
              <a:rPr lang="es-CO" b="1" dirty="0" smtClean="0"/>
              <a:t>MODELO DE CASOS DE USO DEL NEGOCIO</a:t>
            </a:r>
            <a:endParaRPr lang="es-CO" b="1" dirty="0"/>
          </a:p>
        </p:txBody>
      </p:sp>
      <p:sp>
        <p:nvSpPr>
          <p:cNvPr id="3" name="Marcador de contenido 2"/>
          <p:cNvSpPr>
            <a:spLocks noGrp="1"/>
          </p:cNvSpPr>
          <p:nvPr>
            <p:ph idx="1"/>
          </p:nvPr>
        </p:nvSpPr>
        <p:spPr>
          <a:xfrm>
            <a:off x="1141413" y="1790164"/>
            <a:ext cx="9905998" cy="4181342"/>
          </a:xfrm>
        </p:spPr>
        <p:txBody>
          <a:bodyPr/>
          <a:lstStyle/>
          <a:p>
            <a:pPr marL="0" indent="0">
              <a:buNone/>
            </a:pPr>
            <a:r>
              <a:rPr lang="es-CO" b="1" dirty="0" smtClean="0"/>
              <a:t>DEFINICIÓN</a:t>
            </a:r>
            <a:r>
              <a:rPr lang="es-CO" dirty="0" smtClean="0"/>
              <a:t>:</a:t>
            </a:r>
          </a:p>
          <a:p>
            <a:pPr marL="0" indent="0">
              <a:buNone/>
            </a:pPr>
            <a:r>
              <a:rPr lang="es-CO" dirty="0" smtClean="0"/>
              <a:t>Es una representación de la forma en que le empresa interactúa con su entorno, además provee una visión general de lo que la empresa hace con sus clientes y otros participantes.</a:t>
            </a:r>
          </a:p>
          <a:p>
            <a:pPr marL="0" indent="0">
              <a:buNone/>
            </a:pPr>
            <a:r>
              <a:rPr lang="es-CO" dirty="0" smtClean="0"/>
              <a:t>Incluye: </a:t>
            </a:r>
          </a:p>
          <a:p>
            <a:r>
              <a:rPr lang="es-CO" dirty="0" smtClean="0"/>
              <a:t>Metas del negocio (opcional).</a:t>
            </a:r>
          </a:p>
          <a:p>
            <a:r>
              <a:rPr lang="es-CO" dirty="0" smtClean="0"/>
              <a:t>Actores.</a:t>
            </a:r>
          </a:p>
          <a:p>
            <a:r>
              <a:rPr lang="es-CO" dirty="0" smtClean="0"/>
              <a:t>Casos de uso del negocio.</a:t>
            </a:r>
          </a:p>
          <a:p>
            <a:pPr marL="0" indent="0">
              <a:buNone/>
            </a:pPr>
            <a:endParaRPr lang="es-CO" dirty="0" smtClean="0"/>
          </a:p>
          <a:p>
            <a:pPr marL="0" indent="0">
              <a:buNone/>
            </a:pPr>
            <a:endParaRPr lang="es-CO" dirty="0" smtClean="0"/>
          </a:p>
          <a:p>
            <a:pPr marL="0" indent="0">
              <a:buNone/>
            </a:pPr>
            <a:endParaRPr lang="es-CO" dirty="0"/>
          </a:p>
        </p:txBody>
      </p:sp>
      <p:pic>
        <p:nvPicPr>
          <p:cNvPr id="2050" name="Picture 2" descr="http://www.ctgarum.com/images/estrategia-empresari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3606085"/>
            <a:ext cx="4191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26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96714" y="1751527"/>
            <a:ext cx="9905998" cy="901521"/>
          </a:xfrm>
        </p:spPr>
        <p:txBody>
          <a:bodyPr/>
          <a:lstStyle/>
          <a:p>
            <a:pPr marL="0" indent="0" algn="ctr">
              <a:buNone/>
            </a:pPr>
            <a:r>
              <a:rPr lang="es-CO" sz="2400" b="1" dirty="0" smtClean="0"/>
              <a:t>ELEMENTOS</a:t>
            </a:r>
          </a:p>
          <a:p>
            <a:pPr marL="0" indent="0" algn="ctr">
              <a:buNone/>
            </a:pPr>
            <a:endParaRPr lang="es-CO" dirty="0" smtClean="0"/>
          </a:p>
          <a:p>
            <a:pPr marL="0" indent="0" algn="ctr">
              <a:buNone/>
            </a:pPr>
            <a:endParaRPr lang="es-CO" dirty="0"/>
          </a:p>
          <a:p>
            <a:pPr marL="0" indent="0" algn="ctr">
              <a:buNone/>
            </a:pPr>
            <a:endParaRPr lang="es-CO" dirty="0"/>
          </a:p>
        </p:txBody>
      </p:sp>
      <p:sp>
        <p:nvSpPr>
          <p:cNvPr id="4" name="Título 1"/>
          <p:cNvSpPr>
            <a:spLocks noGrp="1"/>
          </p:cNvSpPr>
          <p:nvPr>
            <p:ph type="title"/>
          </p:nvPr>
        </p:nvSpPr>
        <p:spPr>
          <a:xfrm>
            <a:off x="1141413" y="429296"/>
            <a:ext cx="9905998" cy="794197"/>
          </a:xfrm>
        </p:spPr>
        <p:txBody>
          <a:bodyPr/>
          <a:lstStyle/>
          <a:p>
            <a:r>
              <a:rPr lang="es-CO" b="1" dirty="0" smtClean="0"/>
              <a:t>MODELO DE CASOS DE USO DEL NEGOCIO</a:t>
            </a:r>
            <a:endParaRPr lang="es-CO" b="1" dirty="0"/>
          </a:p>
        </p:txBody>
      </p:sp>
      <p:sp>
        <p:nvSpPr>
          <p:cNvPr id="5" name="Rectángulo 4"/>
          <p:cNvSpPr/>
          <p:nvPr/>
        </p:nvSpPr>
        <p:spPr>
          <a:xfrm>
            <a:off x="566670" y="2073500"/>
            <a:ext cx="3670479"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t>ACTOR DEL NEGOCIO</a:t>
            </a:r>
          </a:p>
          <a:p>
            <a:pPr algn="ctr"/>
            <a:endParaRPr lang="es-CO" b="1" dirty="0" smtClean="0"/>
          </a:p>
          <a:p>
            <a:pPr algn="ctr"/>
            <a:r>
              <a:rPr lang="es-CO" sz="1600" dirty="0" smtClean="0"/>
              <a:t>REPRESENTA UN ROL QUE DESEMPEÑA ALGUIEN O ALGO EN RELACIÓN AL NEGOCIO</a:t>
            </a:r>
            <a:endParaRPr lang="es-CO" sz="1600" dirty="0"/>
          </a:p>
          <a:p>
            <a:pPr algn="ctr"/>
            <a:endParaRPr lang="es-CO" b="1" dirty="0"/>
          </a:p>
        </p:txBody>
      </p:sp>
      <p:sp>
        <p:nvSpPr>
          <p:cNvPr id="6" name="Rectángulo 5"/>
          <p:cNvSpPr/>
          <p:nvPr/>
        </p:nvSpPr>
        <p:spPr>
          <a:xfrm>
            <a:off x="6444880" y="4428190"/>
            <a:ext cx="3670479"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t>DIAGRAMA</a:t>
            </a:r>
          </a:p>
          <a:p>
            <a:pPr algn="ctr"/>
            <a:endParaRPr lang="es-CO" b="1" dirty="0" smtClean="0"/>
          </a:p>
          <a:p>
            <a:pPr algn="ctr"/>
            <a:r>
              <a:rPr lang="es-CO" sz="1600" dirty="0" smtClean="0"/>
              <a:t>MUESTRA LA RELACIÓN DE ACTORES Y CASOS DE USO DEL NEGOCIO </a:t>
            </a:r>
            <a:endParaRPr lang="es-CO" sz="1600" dirty="0"/>
          </a:p>
          <a:p>
            <a:pPr algn="ctr"/>
            <a:endParaRPr lang="es-CO" b="1" dirty="0"/>
          </a:p>
        </p:txBody>
      </p:sp>
      <p:sp>
        <p:nvSpPr>
          <p:cNvPr id="7" name="Rectángulo 6"/>
          <p:cNvSpPr/>
          <p:nvPr/>
        </p:nvSpPr>
        <p:spPr>
          <a:xfrm>
            <a:off x="6444880" y="2086380"/>
            <a:ext cx="3670479"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t>METAS</a:t>
            </a:r>
          </a:p>
          <a:p>
            <a:pPr algn="ctr"/>
            <a:endParaRPr lang="es-CO" b="1" dirty="0" smtClean="0"/>
          </a:p>
          <a:p>
            <a:pPr algn="ctr"/>
            <a:r>
              <a:rPr lang="es-CO" sz="1600" dirty="0" smtClean="0"/>
              <a:t>DESCRIBE EL RESULTADO DESEADO, ES USADO PARA PLANIFICAR Y CONTROLAR LAS ACTIVIDADES DEL NEGOCIO</a:t>
            </a:r>
            <a:endParaRPr lang="es-CO" sz="1600" dirty="0"/>
          </a:p>
          <a:p>
            <a:pPr algn="ctr"/>
            <a:endParaRPr lang="es-CO" b="1" dirty="0"/>
          </a:p>
        </p:txBody>
      </p:sp>
      <p:sp>
        <p:nvSpPr>
          <p:cNvPr id="8" name="Rectángulo 7"/>
          <p:cNvSpPr/>
          <p:nvPr/>
        </p:nvSpPr>
        <p:spPr>
          <a:xfrm>
            <a:off x="566669" y="4415310"/>
            <a:ext cx="3670479"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t>CASOS DE USO</a:t>
            </a:r>
          </a:p>
          <a:p>
            <a:pPr algn="ctr"/>
            <a:endParaRPr lang="es-CO" b="1" dirty="0" smtClean="0"/>
          </a:p>
          <a:p>
            <a:pPr algn="ctr"/>
            <a:r>
              <a:rPr lang="es-CO" sz="1600" dirty="0" smtClean="0"/>
              <a:t>CONJUNTO DE ACCIONES QUE UN NEGOCIO REALIZA PARA PRODUCIR UN RESULTADO OBSERVABLE PARA UN ACTOR</a:t>
            </a:r>
            <a:endParaRPr lang="es-CO" sz="1600" dirty="0"/>
          </a:p>
          <a:p>
            <a:pPr algn="ctr"/>
            <a:endParaRPr lang="es-CO" b="1" dirty="0"/>
          </a:p>
        </p:txBody>
      </p:sp>
      <p:pic>
        <p:nvPicPr>
          <p:cNvPr id="16" name="Imagen 15"/>
          <p:cNvPicPr>
            <a:picLocks noChangeAspect="1"/>
          </p:cNvPicPr>
          <p:nvPr/>
        </p:nvPicPr>
        <p:blipFill>
          <a:blip r:embed="rId2"/>
          <a:stretch>
            <a:fillRect/>
          </a:stretch>
        </p:blipFill>
        <p:spPr>
          <a:xfrm>
            <a:off x="10115359" y="2509420"/>
            <a:ext cx="1162050" cy="800100"/>
          </a:xfrm>
          <a:prstGeom prst="rect">
            <a:avLst/>
          </a:prstGeom>
        </p:spPr>
      </p:pic>
      <p:pic>
        <p:nvPicPr>
          <p:cNvPr id="17" name="Imagen 16"/>
          <p:cNvPicPr>
            <a:picLocks noChangeAspect="1"/>
          </p:cNvPicPr>
          <p:nvPr/>
        </p:nvPicPr>
        <p:blipFill>
          <a:blip r:embed="rId3"/>
          <a:stretch>
            <a:fillRect/>
          </a:stretch>
        </p:blipFill>
        <p:spPr>
          <a:xfrm>
            <a:off x="10115359" y="4694890"/>
            <a:ext cx="1962150" cy="1295400"/>
          </a:xfrm>
          <a:prstGeom prst="rect">
            <a:avLst/>
          </a:prstGeom>
        </p:spPr>
      </p:pic>
      <p:pic>
        <p:nvPicPr>
          <p:cNvPr id="18" name="Imagen 17"/>
          <p:cNvPicPr>
            <a:picLocks noChangeAspect="1"/>
          </p:cNvPicPr>
          <p:nvPr/>
        </p:nvPicPr>
        <p:blipFill>
          <a:blip r:embed="rId4"/>
          <a:stretch>
            <a:fillRect/>
          </a:stretch>
        </p:blipFill>
        <p:spPr>
          <a:xfrm>
            <a:off x="4290636" y="2476905"/>
            <a:ext cx="914400" cy="1047750"/>
          </a:xfrm>
          <a:prstGeom prst="rect">
            <a:avLst/>
          </a:prstGeom>
        </p:spPr>
      </p:pic>
      <p:pic>
        <p:nvPicPr>
          <p:cNvPr id="19" name="Imagen 18"/>
          <p:cNvPicPr>
            <a:picLocks noChangeAspect="1"/>
          </p:cNvPicPr>
          <p:nvPr/>
        </p:nvPicPr>
        <p:blipFill>
          <a:blip r:embed="rId5"/>
          <a:stretch>
            <a:fillRect/>
          </a:stretch>
        </p:blipFill>
        <p:spPr>
          <a:xfrm>
            <a:off x="4323991" y="4885789"/>
            <a:ext cx="1438275" cy="666750"/>
          </a:xfrm>
          <a:prstGeom prst="rect">
            <a:avLst/>
          </a:prstGeom>
        </p:spPr>
      </p:pic>
    </p:spTree>
    <p:extLst>
      <p:ext uri="{BB962C8B-B14F-4D97-AF65-F5344CB8AC3E}">
        <p14:creationId xmlns:p14="http://schemas.microsoft.com/office/powerpoint/2010/main" val="3862977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3" y="1352282"/>
            <a:ext cx="9905998" cy="1738648"/>
          </a:xfrm>
        </p:spPr>
        <p:txBody>
          <a:bodyPr/>
          <a:lstStyle/>
          <a:p>
            <a:pPr marL="0" indent="0">
              <a:buNone/>
            </a:pPr>
            <a:r>
              <a:rPr lang="es-CO" b="1" dirty="0" smtClean="0"/>
              <a:t>ACTOR DEL NEGOCIO</a:t>
            </a:r>
          </a:p>
          <a:p>
            <a:pPr marL="0" indent="0">
              <a:buNone/>
            </a:pPr>
            <a:r>
              <a:rPr lang="es-CO" dirty="0" smtClean="0"/>
              <a:t>un candidato a actor de negocios es cualquier individuo, grupo, organización, empresa o maquina, externo al negocio pero que igual interactúa con el.</a:t>
            </a:r>
            <a:endParaRPr lang="es-CO" dirty="0"/>
          </a:p>
        </p:txBody>
      </p:sp>
      <p:sp>
        <p:nvSpPr>
          <p:cNvPr id="4" name="Título 1"/>
          <p:cNvSpPr>
            <a:spLocks noGrp="1"/>
          </p:cNvSpPr>
          <p:nvPr>
            <p:ph type="title"/>
          </p:nvPr>
        </p:nvSpPr>
        <p:spPr>
          <a:xfrm>
            <a:off x="1141413" y="326265"/>
            <a:ext cx="9905998" cy="794197"/>
          </a:xfrm>
        </p:spPr>
        <p:txBody>
          <a:bodyPr/>
          <a:lstStyle/>
          <a:p>
            <a:r>
              <a:rPr lang="es-CO" b="1" dirty="0" smtClean="0"/>
              <a:t>MODELO DE CASOS DE USO DEL NEGOCIO</a:t>
            </a:r>
            <a:endParaRPr lang="es-CO" b="1" dirty="0"/>
          </a:p>
        </p:txBody>
      </p:sp>
      <p:pic>
        <p:nvPicPr>
          <p:cNvPr id="6" name="Imagen 5"/>
          <p:cNvPicPr>
            <a:picLocks noChangeAspect="1"/>
          </p:cNvPicPr>
          <p:nvPr/>
        </p:nvPicPr>
        <p:blipFill>
          <a:blip r:embed="rId2"/>
          <a:stretch>
            <a:fillRect/>
          </a:stretch>
        </p:blipFill>
        <p:spPr>
          <a:xfrm>
            <a:off x="3326024" y="2984343"/>
            <a:ext cx="5536776" cy="3484049"/>
          </a:xfrm>
          <a:prstGeom prst="rect">
            <a:avLst/>
          </a:prstGeom>
        </p:spPr>
      </p:pic>
    </p:spTree>
    <p:extLst>
      <p:ext uri="{BB962C8B-B14F-4D97-AF65-F5344CB8AC3E}">
        <p14:creationId xmlns:p14="http://schemas.microsoft.com/office/powerpoint/2010/main" val="3534722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3" y="1352282"/>
            <a:ext cx="9905998" cy="4424404"/>
          </a:xfrm>
        </p:spPr>
        <p:txBody>
          <a:bodyPr/>
          <a:lstStyle/>
          <a:p>
            <a:r>
              <a:rPr lang="es-CR" b="1" dirty="0" smtClean="0"/>
              <a:t>MUNDO EXTERIOR:</a:t>
            </a:r>
          </a:p>
          <a:p>
            <a:pPr marL="457200" lvl="1" indent="0">
              <a:buNone/>
            </a:pPr>
            <a:r>
              <a:rPr lang="es-CR" b="1" dirty="0" smtClean="0"/>
              <a:t>Interviene </a:t>
            </a:r>
            <a:r>
              <a:rPr lang="es-CR" b="1" dirty="0"/>
              <a:t>toda aquella persona que se relaciona con los procesos de la empresa pero que no están vinculadas </a:t>
            </a:r>
            <a:r>
              <a:rPr lang="es-CR" b="1" dirty="0" smtClean="0"/>
              <a:t>en ella</a:t>
            </a:r>
          </a:p>
          <a:p>
            <a:r>
              <a:rPr lang="es-CR" b="1" dirty="0" smtClean="0"/>
              <a:t>ORGANIZACIÓN:</a:t>
            </a:r>
            <a:endParaRPr lang="es-CR" b="1" dirty="0"/>
          </a:p>
          <a:p>
            <a:pPr marL="457200" lvl="1" indent="0">
              <a:buNone/>
            </a:pPr>
            <a:r>
              <a:rPr lang="es-CR" b="1" dirty="0"/>
              <a:t>Son aquellas personas que intervienen directamente con la empresa, desempeñan funciones que seguirán los pasos para la entrega de un producto final, manejan directamente la información y se distribuyen en la empresa como </a:t>
            </a:r>
            <a:r>
              <a:rPr lang="es-CR" b="1" dirty="0" smtClean="0"/>
              <a:t>trabajadores</a:t>
            </a:r>
          </a:p>
          <a:p>
            <a:r>
              <a:rPr lang="es-CR" b="1" dirty="0" smtClean="0"/>
              <a:t>NEGOCIO:</a:t>
            </a:r>
          </a:p>
          <a:p>
            <a:pPr marL="457200" lvl="1" indent="0">
              <a:buNone/>
            </a:pPr>
            <a:r>
              <a:rPr lang="es-CR" b="1" dirty="0"/>
              <a:t>Personas con las cuales se relacionan directamente los procesos que llevan a las soluciones finales para una empresa</a:t>
            </a:r>
          </a:p>
          <a:p>
            <a:pPr marL="0" indent="0">
              <a:buNone/>
            </a:pPr>
            <a:endParaRPr lang="es-CR" b="1" dirty="0" smtClean="0"/>
          </a:p>
        </p:txBody>
      </p:sp>
      <p:sp>
        <p:nvSpPr>
          <p:cNvPr id="4" name="Título 1"/>
          <p:cNvSpPr>
            <a:spLocks noGrp="1"/>
          </p:cNvSpPr>
          <p:nvPr>
            <p:ph type="title"/>
          </p:nvPr>
        </p:nvSpPr>
        <p:spPr>
          <a:xfrm>
            <a:off x="1141413" y="326265"/>
            <a:ext cx="9905998" cy="794197"/>
          </a:xfrm>
        </p:spPr>
        <p:txBody>
          <a:bodyPr/>
          <a:lstStyle/>
          <a:p>
            <a:r>
              <a:rPr lang="es-CO" b="1" dirty="0" smtClean="0"/>
              <a:t>TIPOS DE Actores Del negocio</a:t>
            </a:r>
            <a:endParaRPr lang="es-CO" b="1" dirty="0"/>
          </a:p>
        </p:txBody>
      </p:sp>
    </p:spTree>
    <p:extLst>
      <p:ext uri="{BB962C8B-B14F-4D97-AF65-F5344CB8AC3E}">
        <p14:creationId xmlns:p14="http://schemas.microsoft.com/office/powerpoint/2010/main" val="3831294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3" y="1120462"/>
            <a:ext cx="9905998" cy="2904697"/>
          </a:xfrm>
        </p:spPr>
        <p:txBody>
          <a:bodyPr/>
          <a:lstStyle/>
          <a:p>
            <a:pPr marL="0" indent="0" algn="just">
              <a:buNone/>
            </a:pPr>
            <a:r>
              <a:rPr lang="es-CR" b="1" dirty="0" smtClean="0"/>
              <a:t>Aquí es donde se describen los procesos que ejecuta la empresa</a:t>
            </a:r>
          </a:p>
          <a:p>
            <a:pPr marL="0" indent="0" algn="just">
              <a:buNone/>
            </a:pPr>
            <a:r>
              <a:rPr lang="es-CR" b="1" dirty="0" smtClean="0"/>
              <a:t>Son acciones que describen intervenciones con la información. En análisis de sistemas se deben de enfocar aquellos procesos que intervienen con el proyecto al cual se le da una solución informática (que se va a automatizar)</a:t>
            </a:r>
          </a:p>
          <a:p>
            <a:pPr marL="0" indent="0" algn="just">
              <a:buNone/>
            </a:pPr>
            <a:r>
              <a:rPr lang="es-CR" b="1" dirty="0" smtClean="0"/>
              <a:t>Estos casos de uso deben relacionarse con una asociación clara en un escenario normal donde una persona natural pueda entender</a:t>
            </a:r>
            <a:endParaRPr lang="es-CR" b="1" dirty="0"/>
          </a:p>
          <a:p>
            <a:pPr marL="0" indent="0">
              <a:buNone/>
            </a:pPr>
            <a:endParaRPr lang="es-CR" b="1" dirty="0" smtClean="0"/>
          </a:p>
        </p:txBody>
      </p:sp>
      <p:sp>
        <p:nvSpPr>
          <p:cNvPr id="4" name="Título 1"/>
          <p:cNvSpPr>
            <a:spLocks noGrp="1"/>
          </p:cNvSpPr>
          <p:nvPr>
            <p:ph type="title"/>
          </p:nvPr>
        </p:nvSpPr>
        <p:spPr>
          <a:xfrm>
            <a:off x="1141413" y="326265"/>
            <a:ext cx="9905998" cy="794197"/>
          </a:xfrm>
        </p:spPr>
        <p:txBody>
          <a:bodyPr/>
          <a:lstStyle/>
          <a:p>
            <a:r>
              <a:rPr lang="es-CO" b="1" dirty="0" smtClean="0"/>
              <a:t> CASOS DE USO Del negocio</a:t>
            </a:r>
            <a:endParaRPr lang="es-CO" b="1" dirty="0"/>
          </a:p>
        </p:txBody>
      </p:sp>
      <p:pic>
        <p:nvPicPr>
          <p:cNvPr id="2" name="Imagen 1"/>
          <p:cNvPicPr>
            <a:picLocks noChangeAspect="1"/>
          </p:cNvPicPr>
          <p:nvPr/>
        </p:nvPicPr>
        <p:blipFill>
          <a:blip r:embed="rId2"/>
          <a:stretch>
            <a:fillRect/>
          </a:stretch>
        </p:blipFill>
        <p:spPr>
          <a:xfrm>
            <a:off x="3714750" y="3647840"/>
            <a:ext cx="3973937" cy="3210160"/>
          </a:xfrm>
          <a:prstGeom prst="rect">
            <a:avLst/>
          </a:prstGeom>
        </p:spPr>
      </p:pic>
    </p:spTree>
    <p:extLst>
      <p:ext uri="{BB962C8B-B14F-4D97-AF65-F5344CB8AC3E}">
        <p14:creationId xmlns:p14="http://schemas.microsoft.com/office/powerpoint/2010/main" val="198501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3" y="1455313"/>
            <a:ext cx="9905998" cy="4335887"/>
          </a:xfrm>
        </p:spPr>
        <p:txBody>
          <a:bodyPr/>
          <a:lstStyle/>
          <a:p>
            <a:r>
              <a:rPr lang="es-CO" dirty="0" smtClean="0"/>
              <a:t>PRINCIPALES</a:t>
            </a:r>
          </a:p>
          <a:p>
            <a:pPr marL="457200" lvl="1" indent="0">
              <a:buNone/>
            </a:pPr>
            <a:r>
              <a:rPr lang="es-CO" dirty="0" smtClean="0"/>
              <a:t>Son aquellas de cara al cliente que provee la cadena de valor</a:t>
            </a:r>
          </a:p>
          <a:p>
            <a:r>
              <a:rPr lang="es-CO" dirty="0" smtClean="0"/>
              <a:t>DE SOPORTE</a:t>
            </a:r>
          </a:p>
          <a:p>
            <a:pPr marL="457200" lvl="1" indent="0">
              <a:buNone/>
            </a:pPr>
            <a:r>
              <a:rPr lang="es-CO" dirty="0" smtClean="0"/>
              <a:t>Son aquellos procesos internos que dan soporte a la cadena de valor</a:t>
            </a:r>
          </a:p>
          <a:p>
            <a:r>
              <a:rPr lang="es-CO" dirty="0" smtClean="0"/>
              <a:t>DE GESTIÓN</a:t>
            </a:r>
          </a:p>
          <a:p>
            <a:pPr marL="457200" lvl="1" indent="0">
              <a:buNone/>
            </a:pPr>
            <a:r>
              <a:rPr lang="es-CO" dirty="0" smtClean="0"/>
              <a:t>Son procesos internos para coordinar la cadena de valor</a:t>
            </a:r>
            <a:endParaRPr lang="es-CO" dirty="0"/>
          </a:p>
          <a:p>
            <a:pPr marL="0" indent="0">
              <a:buNone/>
            </a:pPr>
            <a:endParaRPr lang="es-CO" dirty="0"/>
          </a:p>
          <a:p>
            <a:endParaRPr lang="es-CO" dirty="0"/>
          </a:p>
        </p:txBody>
      </p:sp>
      <p:sp>
        <p:nvSpPr>
          <p:cNvPr id="4" name="Título 1"/>
          <p:cNvSpPr>
            <a:spLocks noGrp="1"/>
          </p:cNvSpPr>
          <p:nvPr>
            <p:ph type="title"/>
          </p:nvPr>
        </p:nvSpPr>
        <p:spPr>
          <a:xfrm>
            <a:off x="1141413" y="326265"/>
            <a:ext cx="9905998" cy="794197"/>
          </a:xfrm>
        </p:spPr>
        <p:txBody>
          <a:bodyPr/>
          <a:lstStyle/>
          <a:p>
            <a:r>
              <a:rPr lang="es-CO" dirty="0"/>
              <a:t> </a:t>
            </a:r>
            <a:r>
              <a:rPr lang="es-CO" b="1" dirty="0"/>
              <a:t>CASOS DE USO Del negocio</a:t>
            </a:r>
          </a:p>
        </p:txBody>
      </p:sp>
    </p:spTree>
    <p:extLst>
      <p:ext uri="{BB962C8B-B14F-4D97-AF65-F5344CB8AC3E}">
        <p14:creationId xmlns:p14="http://schemas.microsoft.com/office/powerpoint/2010/main" val="551644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3" y="1120462"/>
            <a:ext cx="9905998" cy="2209237"/>
          </a:xfrm>
        </p:spPr>
        <p:txBody>
          <a:bodyPr/>
          <a:lstStyle/>
          <a:p>
            <a:pPr marL="0" indent="0">
              <a:buNone/>
            </a:pPr>
            <a:r>
              <a:rPr lang="es-CR" b="1" dirty="0" smtClean="0"/>
              <a:t>Especifican en que caso de uso van a intervenir los ejecutores del proyecto de sistematización en los requerimientos principales de la empresa.</a:t>
            </a:r>
          </a:p>
          <a:p>
            <a:pPr marL="0" indent="0">
              <a:buNone/>
            </a:pPr>
            <a:r>
              <a:rPr lang="es-CR" b="1" dirty="0" smtClean="0"/>
              <a:t>Se muestran porcentajes, o hechos que hacen que los procesos en un tiempo futuro se ejecutaran mucho mas fácil (Ejemplo: Se reducirá el tiempo de recolección en un 40 porciento )</a:t>
            </a:r>
          </a:p>
        </p:txBody>
      </p:sp>
      <p:sp>
        <p:nvSpPr>
          <p:cNvPr id="4" name="Título 1"/>
          <p:cNvSpPr>
            <a:spLocks noGrp="1"/>
          </p:cNvSpPr>
          <p:nvPr>
            <p:ph type="title"/>
          </p:nvPr>
        </p:nvSpPr>
        <p:spPr>
          <a:xfrm>
            <a:off x="1141413" y="326265"/>
            <a:ext cx="9905998" cy="794197"/>
          </a:xfrm>
        </p:spPr>
        <p:txBody>
          <a:bodyPr/>
          <a:lstStyle/>
          <a:p>
            <a:r>
              <a:rPr lang="es-CO" b="1" dirty="0" smtClean="0"/>
              <a:t>Metas Del negocio</a:t>
            </a:r>
            <a:endParaRPr lang="es-CO" b="1" dirty="0"/>
          </a:p>
        </p:txBody>
      </p:sp>
      <p:pic>
        <p:nvPicPr>
          <p:cNvPr id="2" name="Imagen 1"/>
          <p:cNvPicPr>
            <a:picLocks noChangeAspect="1"/>
          </p:cNvPicPr>
          <p:nvPr/>
        </p:nvPicPr>
        <p:blipFill>
          <a:blip r:embed="rId2"/>
          <a:stretch>
            <a:fillRect/>
          </a:stretch>
        </p:blipFill>
        <p:spPr>
          <a:xfrm>
            <a:off x="4557980" y="3146242"/>
            <a:ext cx="2615552" cy="3512136"/>
          </a:xfrm>
          <a:prstGeom prst="rect">
            <a:avLst/>
          </a:prstGeom>
        </p:spPr>
      </p:pic>
    </p:spTree>
    <p:extLst>
      <p:ext uri="{BB962C8B-B14F-4D97-AF65-F5344CB8AC3E}">
        <p14:creationId xmlns:p14="http://schemas.microsoft.com/office/powerpoint/2010/main" val="20397025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TM03457485[[fn=Malla]]</Template>
  <TotalTime>1035</TotalTime>
  <Words>1055</Words>
  <Application>Microsoft Office PowerPoint</Application>
  <PresentationFormat>Panorámica</PresentationFormat>
  <Paragraphs>118</Paragraphs>
  <Slides>21</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21</vt:i4>
      </vt:variant>
    </vt:vector>
  </HeadingPairs>
  <TitlesOfParts>
    <vt:vector size="24" baseType="lpstr">
      <vt:lpstr>Arial</vt:lpstr>
      <vt:lpstr>Century Gothic</vt:lpstr>
      <vt:lpstr>Malla</vt:lpstr>
      <vt:lpstr>MODELADO DEL Negocio</vt:lpstr>
      <vt:lpstr>Presentación de PowerPoint</vt:lpstr>
      <vt:lpstr>MODELO DE CASOS DE USO DEL NEGOCIO</vt:lpstr>
      <vt:lpstr>MODELO DE CASOS DE USO DEL NEGOCIO</vt:lpstr>
      <vt:lpstr>MODELO DE CASOS DE USO DEL NEGOCIO</vt:lpstr>
      <vt:lpstr>TIPOS DE Actores Del negocio</vt:lpstr>
      <vt:lpstr> CASOS DE USO Del negocio</vt:lpstr>
      <vt:lpstr> CASOS DE USO Del negocio</vt:lpstr>
      <vt:lpstr>Metas Del negocio</vt:lpstr>
      <vt:lpstr> diagrama de CASOS DE USO Del negocio</vt:lpstr>
      <vt:lpstr>EJEMPLO</vt:lpstr>
      <vt:lpstr>Presentación de PowerPoint</vt:lpstr>
      <vt:lpstr>MODELO DE ANÁLISIS DEL NEGOCIO</vt:lpstr>
      <vt:lpstr>Presentación de PowerPoint</vt:lpstr>
      <vt:lpstr>TRABAJADORES DEL NEGOCIO</vt:lpstr>
      <vt:lpstr>Entidad DEL NEGOCIO</vt:lpstr>
      <vt:lpstr>Realización de casos de uso DEL NEGOCIO</vt:lpstr>
      <vt:lpstr>Presentación de PowerPoint</vt:lpstr>
      <vt:lpstr>Presentación de PowerPoint</vt:lpstr>
      <vt:lpstr>Presentación de PowerPoint</vt:lpstr>
      <vt:lpstr>GRACIAS!</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jhovany lopez</dc:creator>
  <cp:lastModifiedBy>FliaPrieto</cp:lastModifiedBy>
  <cp:revision>38</cp:revision>
  <dcterms:created xsi:type="dcterms:W3CDTF">2015-10-29T21:43:08Z</dcterms:created>
  <dcterms:modified xsi:type="dcterms:W3CDTF">2015-11-07T19:26:52Z</dcterms:modified>
</cp:coreProperties>
</file>